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Fraunces Extra Bold" panose="020B0604020202020204" charset="0"/>
      <p:regular r:id="rId18"/>
    </p:embeddedFont>
    <p:embeddedFont>
      <p:font typeface="Nobile" panose="020B0604020202020204" charset="0"/>
      <p:regular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255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2835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Веб-приложение "Клуб собаководства"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566166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Интеллектуальная платформа для хранения информации о породах собак и автоматического распознавания по изображению.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8669"/>
            <a:ext cx="511921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4.2 Демонстрация работы приложения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1920656"/>
            <a:ext cx="717637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Тестирование: Работоспособность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411405" y="2438053"/>
            <a:ext cx="1215743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Проведено тестирование работоспособности всех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разработанных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модуле</a:t>
            </a:r>
            <a:r>
              <a:rPr lang="ru-RU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й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50329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корректность маршрутов и интерфейсов;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89024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стабильность работы с изображениями;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27720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точность распознавания;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66415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надёжность админ панели;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05110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отсутствие критических ошибок и уязвимостей.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242319" y="5438061"/>
            <a:ext cx="6933032" cy="844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Приложение функционирует стабильно,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интерфейс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интуитивно</a:t>
            </a:r>
            <a:endParaRPr lang="ru-RU" sz="1550" dirty="0">
              <a:solidFill>
                <a:srgbClr val="405449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0" indent="0" algn="just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понятен, обработчики ошибок работают корректно.</a:t>
            </a:r>
            <a:endParaRPr lang="en-US" sz="155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856DC02-30C6-4F36-938A-E6C9A0ECA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832" y="3074907"/>
            <a:ext cx="6946246" cy="50206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543282"/>
            <a:ext cx="3951089" cy="493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Заключение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0218" y="1432203"/>
            <a:ext cx="13049964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Веб-приложение "Клуб собаководства" успешно разработано, достигнув поставленных целей. Оно систематизирует информацию о породах и автоматически распознаёт их по фото, используя React.js, Node.js, PostgreSQL и Roboflow API.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1008817" y="2666643"/>
            <a:ext cx="372641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Анализ предметной области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90218" y="3093720"/>
            <a:ext cx="3945017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Проведён обзор технологий компьютерного зрения и веб-разработки.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62" y="2286357"/>
            <a:ext cx="4567476" cy="4567476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6945" y="3291721"/>
            <a:ext cx="295513" cy="2955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95165" y="2824639"/>
            <a:ext cx="324612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Разработка архитектуры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9895165" y="3251716"/>
            <a:ext cx="3945017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Создана клиент-серверная модель с выбранным стеком технологий.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462" y="2286357"/>
            <a:ext cx="4567476" cy="4567476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7823" y="3291721"/>
            <a:ext cx="295513" cy="2955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95165" y="5098494"/>
            <a:ext cx="339661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Реализация функционала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9895165" y="5525572"/>
            <a:ext cx="3945017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Внедрены каталог пород, распознавание изображений и админ-панель.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1462" y="2286357"/>
            <a:ext cx="4567476" cy="4567476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97823" y="5552599"/>
            <a:ext cx="295513" cy="29551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721644" y="5098494"/>
            <a:ext cx="301359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Тестирование системы</a:t>
            </a:r>
            <a:endParaRPr lang="en-US" sz="1900" dirty="0"/>
          </a:p>
        </p:txBody>
      </p:sp>
      <p:sp>
        <p:nvSpPr>
          <p:cNvPr id="17" name="Text 9"/>
          <p:cNvSpPr/>
          <p:nvPr/>
        </p:nvSpPr>
        <p:spPr>
          <a:xfrm>
            <a:off x="790218" y="5525572"/>
            <a:ext cx="3945017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Оценена точность модели и удобство интерфейса, подтверждена корректность работы.</a:t>
            </a:r>
            <a:endParaRPr lang="en-US" sz="15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1462" y="2286357"/>
            <a:ext cx="4567476" cy="4567476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36945" y="5552599"/>
            <a:ext cx="295513" cy="295513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90218" y="7076003"/>
            <a:ext cx="13049964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Приложение соответствует современным требованиям, обладает интуитивно понятным интерфейсом и готово к дальнейшему развитию в реальных проектах.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82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Введение</a:t>
            </a:r>
            <a:endParaRPr lang="en-US" sz="1950" dirty="0"/>
          </a:p>
        </p:txBody>
      </p:sp>
      <p:sp>
        <p:nvSpPr>
          <p:cNvPr id="4" name="Text 1"/>
          <p:cNvSpPr/>
          <p:nvPr/>
        </p:nvSpPr>
        <p:spPr>
          <a:xfrm>
            <a:off x="793790" y="1647706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Цифровые технологии в зоологии и ветеринарии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793790" y="2937629"/>
            <a:ext cx="7556421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 современном мире цифровые технологии активно применяются для решения задач в области зоологии, ветеринарии и любительского собаководства. Владельцы собак и кинологические клубы нуждаются в удобных инструментах для быстрого получения информации о породах, структурированного хранения знаний и автоматического распознавания животных по фотографиям с использованием алгоритмов компьютерного зрения.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383649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Традиционные справочники имеют недостатки: они не обновляются в реальном времени и не обеспечивают интерактивного взаимодействия. Веб-приложения позволяют объединить каталог пород, советы по уходу и сервисы распознавания в единой системе, доступной с любого устройства.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2553" y="781526"/>
            <a:ext cx="2491621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Цели и задачи проекта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142553" y="1103352"/>
            <a:ext cx="7440335" cy="410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Разработка интеллектуальной платформы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142553" y="1759506"/>
            <a:ext cx="7831693" cy="1049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Актуальной задачей является разработка интеллектуальной платформы, объединяющей базу знаний о собаках и современные методы компьютерного зрения. Цель курсовой работы — создание веб-приложения "Клуб собаководства" для систематизации информации о породах и автоматического распознавания по изображению.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6142553" y="2993708"/>
            <a:ext cx="7831693" cy="990600"/>
          </a:xfrm>
          <a:prstGeom prst="roundRect">
            <a:avLst>
              <a:gd name="adj" fmla="val 11077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119693" y="2993708"/>
            <a:ext cx="91440" cy="990600"/>
          </a:xfrm>
          <a:prstGeom prst="roundRect">
            <a:avLst>
              <a:gd name="adj" fmla="val 161466"/>
            </a:avLst>
          </a:prstGeom>
          <a:solidFill>
            <a:srgbClr val="438951"/>
          </a:solidFill>
          <a:ln/>
        </p:spPr>
      </p:sp>
      <p:sp>
        <p:nvSpPr>
          <p:cNvPr id="8" name="Text 5"/>
          <p:cNvSpPr/>
          <p:nvPr/>
        </p:nvSpPr>
        <p:spPr>
          <a:xfrm>
            <a:off x="6397943" y="3180517"/>
            <a:ext cx="3095506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Анализ предметной области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397943" y="3535085"/>
            <a:ext cx="7389495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Изучение существующих решений и требований.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142553" y="4148257"/>
            <a:ext cx="7831693" cy="990600"/>
          </a:xfrm>
          <a:prstGeom prst="roundRect">
            <a:avLst>
              <a:gd name="adj" fmla="val 11077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119693" y="4148257"/>
            <a:ext cx="91440" cy="990600"/>
          </a:xfrm>
          <a:prstGeom prst="roundRect">
            <a:avLst>
              <a:gd name="adj" fmla="val 161466"/>
            </a:avLst>
          </a:prstGeom>
          <a:solidFill>
            <a:srgbClr val="438951"/>
          </a:solidFill>
          <a:ln/>
        </p:spPr>
      </p:sp>
      <p:sp>
        <p:nvSpPr>
          <p:cNvPr id="12" name="Text 9"/>
          <p:cNvSpPr/>
          <p:nvPr/>
        </p:nvSpPr>
        <p:spPr>
          <a:xfrm>
            <a:off x="6397943" y="4335066"/>
            <a:ext cx="2696528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Разработка архитектуры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397943" y="4689634"/>
            <a:ext cx="7389495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Проектирование клиент-серверной модели.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6142553" y="5302806"/>
            <a:ext cx="7831693" cy="990600"/>
          </a:xfrm>
          <a:prstGeom prst="roundRect">
            <a:avLst>
              <a:gd name="adj" fmla="val 11077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119693" y="5302806"/>
            <a:ext cx="91440" cy="990600"/>
          </a:xfrm>
          <a:prstGeom prst="roundRect">
            <a:avLst>
              <a:gd name="adj" fmla="val 161466"/>
            </a:avLst>
          </a:prstGeom>
          <a:solidFill>
            <a:srgbClr val="438951"/>
          </a:solidFill>
          <a:ln/>
        </p:spPr>
      </p:sp>
      <p:sp>
        <p:nvSpPr>
          <p:cNvPr id="16" name="Text 13"/>
          <p:cNvSpPr/>
          <p:nvPr/>
        </p:nvSpPr>
        <p:spPr>
          <a:xfrm>
            <a:off x="6397943" y="5489615"/>
            <a:ext cx="2821543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Реализация функционала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397943" y="5844183"/>
            <a:ext cx="7389495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Каталог пород, распознавание, админ-панель.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6142553" y="6457355"/>
            <a:ext cx="7831693" cy="990600"/>
          </a:xfrm>
          <a:prstGeom prst="roundRect">
            <a:avLst>
              <a:gd name="adj" fmla="val 11077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6119693" y="6457355"/>
            <a:ext cx="91440" cy="990600"/>
          </a:xfrm>
          <a:prstGeom prst="roundRect">
            <a:avLst>
              <a:gd name="adj" fmla="val 161466"/>
            </a:avLst>
          </a:prstGeom>
          <a:solidFill>
            <a:srgbClr val="438951"/>
          </a:solidFill>
          <a:ln/>
        </p:spPr>
      </p:sp>
      <p:sp>
        <p:nvSpPr>
          <p:cNvPr id="20" name="Text 17"/>
          <p:cNvSpPr/>
          <p:nvPr/>
        </p:nvSpPr>
        <p:spPr>
          <a:xfrm>
            <a:off x="6397943" y="6644164"/>
            <a:ext cx="29382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Тестирование приложения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397943" y="6998732"/>
            <a:ext cx="7389495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Оценка точности и удобства использования.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985" y="312063"/>
            <a:ext cx="1579007" cy="177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1.1 Обзор технологий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453985" y="534829"/>
            <a:ext cx="4835843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Компьютерное зрение и веб-разработка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453985" y="988814"/>
            <a:ext cx="1372242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Компьютерное зрение значительно продвинулось благодаря глубокому обучению. Для распознавания объектов, таких как породы собак, используются современные архитектуры (YOLO, SSD, R-CNN). Для случаев, когда обучение модели "с нуля" невозможно, применяются предобученные решения, например, сервис Roboflow, предоставляющий готовые модели и API.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453985" y="1592818"/>
            <a:ext cx="1702594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Frontend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453985" y="1919049"/>
            <a:ext cx="6722745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Отвечает за интерфейс пользователя. Требования: отзывчивость, удобство, поддержка мультимедиа. Используются фреймворки, такие как React.js, и библиотеки стилей, например Bootstrap.</a:t>
            </a:r>
            <a:endParaRPr lang="en-US" sz="8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85" y="2409587"/>
            <a:ext cx="6722745" cy="672274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61290" y="1592818"/>
            <a:ext cx="1702594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Backend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461290" y="1919049"/>
            <a:ext cx="6722745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Обеспечивает серверную логику: работа с базами данных, обработка изображений, взаимодействие с внешними API. Популярные технологии: Node.js + Express (JavaScript) и Python + FastAPI. Выбран Node.js + Express для единого языка разработки и простоты интеграции.</a:t>
            </a:r>
            <a:endParaRPr lang="en-US" sz="8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209" y="2576869"/>
            <a:ext cx="6722745" cy="67227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7786" y="421005"/>
            <a:ext cx="2449235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1.2 Выбор инструментов</a:t>
            </a: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6097786" y="720923"/>
            <a:ext cx="4974074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Технологический стек проекта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097786" y="1332309"/>
            <a:ext cx="7921228" cy="489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На основе анализа предметной области и требований к проекту были выбраны следующие технологии: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7786" y="1993344"/>
            <a:ext cx="458510" cy="4585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97786" y="2642830"/>
            <a:ext cx="1910596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React.js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097786" y="2973348"/>
            <a:ext cx="7921228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Для построения быстрых, интерактивных SPA-приложений с компонентным подходом.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7786" y="3523536"/>
            <a:ext cx="458510" cy="4585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97786" y="4173022"/>
            <a:ext cx="1910596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Node.js + Express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6097786" y="4503539"/>
            <a:ext cx="7921228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Для серверной логики, обеспечивающей высокую производительность и масштабируемость.</a:t>
            </a:r>
            <a:endParaRPr lang="en-US" sz="1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7786" y="5053727"/>
            <a:ext cx="458510" cy="45851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97786" y="5703213"/>
            <a:ext cx="1910596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Roboflow API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6097786" y="6033730"/>
            <a:ext cx="7921228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Облачный сервис для развертывания и использования ML-моделей компьютерного зрения.</a:t>
            </a:r>
            <a:endParaRPr lang="en-US" sz="12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7786" y="6583918"/>
            <a:ext cx="458510" cy="45851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97786" y="7233404"/>
            <a:ext cx="1910596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PostgreSQL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6097786" y="7563922"/>
            <a:ext cx="7921228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Реляционная база данных для структурированного хранения информации.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9906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195" y="416123"/>
            <a:ext cx="2880955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2.1 Логическая схема работы</a:t>
            </a:r>
            <a:endParaRPr lang="en-US" sz="1450" dirty="0"/>
          </a:p>
        </p:txBody>
      </p:sp>
      <p:sp>
        <p:nvSpPr>
          <p:cNvPr id="4" name="Text 1"/>
          <p:cNvSpPr/>
          <p:nvPr/>
        </p:nvSpPr>
        <p:spPr>
          <a:xfrm>
            <a:off x="605195" y="713065"/>
            <a:ext cx="4132183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Архитектура приложения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05195" y="1318260"/>
            <a:ext cx="7933611" cy="726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Приложение построено по клиент-серверной архитектуре с чётким разделением ответственности. Клиентская часть (React) отвечает за интерфейс, серверная (Node.js) — за бизнес-логику и базу данных, а Roboflow — за распознавание.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95" y="1756244"/>
            <a:ext cx="7395210" cy="57057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17658" y="4452019"/>
            <a:ext cx="1289783" cy="117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Архитектура приложения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5186469" y="5956988"/>
            <a:ext cx="1918781" cy="5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База данных (PostgreSQL)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5186469" y="6587130"/>
            <a:ext cx="1918781" cy="707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Хранит пользователей и данные клуба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1180801" y="3952614"/>
            <a:ext cx="1960726" cy="884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Поток взаимодействий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1170675" y="4334051"/>
            <a:ext cx="1960726" cy="707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Клиент→Сервер→БД/Roboflow→Сервер→Клиент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1988226" y="5948738"/>
            <a:ext cx="1918782" cy="5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ML-сервис (Roboflow)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1968111" y="6349593"/>
            <a:ext cx="1918782" cy="707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Распознаёт объекты на изображениях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5960326" y="3985171"/>
            <a:ext cx="1960726" cy="5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Сервер (Node.js)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5960326" y="4399285"/>
            <a:ext cx="1960726" cy="707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Обрабатывает запросы и маршруты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3540160" y="2150357"/>
            <a:ext cx="1971212" cy="29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Клиент (React)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3532208" y="2438627"/>
            <a:ext cx="1971212" cy="943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Запрашивает данные и отправляет изображения</a:t>
            </a:r>
            <a:endParaRPr lang="en-US" sz="1050" dirty="0"/>
          </a:p>
        </p:txBody>
      </p:sp>
      <p:sp>
        <p:nvSpPr>
          <p:cNvPr id="18" name="Text 14"/>
          <p:cNvSpPr/>
          <p:nvPr/>
        </p:nvSpPr>
        <p:spPr>
          <a:xfrm>
            <a:off x="605195" y="7631716"/>
            <a:ext cx="7933611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Последовательность работы включает три основных этапа: работа с каталогом пород, распознавание породы по изображению и администрирование данных.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9692" y="551855"/>
            <a:ext cx="2425898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2.2 Дизайн интерфейса</a:t>
            </a: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6109692" y="857607"/>
            <a:ext cx="6922651" cy="389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Доступность, чистота и профессионализм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6109692" y="1480899"/>
            <a:ext cx="7897416" cy="747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Дизайн ориентирован на владельцев собак, участников кинологических клубов и администраторов. Он акцентирует внимание на доступности, визуальной чистоте и профессиональном стиле, соответствующем тематике зоологии.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6109692" y="2404110"/>
            <a:ext cx="22860" cy="5273635"/>
          </a:xfrm>
          <a:prstGeom prst="roundRect">
            <a:avLst>
              <a:gd name="adj" fmla="val 613480"/>
            </a:avLst>
          </a:prstGeom>
          <a:solidFill>
            <a:srgbClr val="CED9CE"/>
          </a:solidFill>
          <a:ln/>
        </p:spPr>
      </p:sp>
      <p:sp>
        <p:nvSpPr>
          <p:cNvPr id="7" name="Shape 4"/>
          <p:cNvSpPr/>
          <p:nvPr/>
        </p:nvSpPr>
        <p:spPr>
          <a:xfrm>
            <a:off x="6132552" y="2404110"/>
            <a:ext cx="7897416" cy="1147048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6288286" y="2559844"/>
            <a:ext cx="1947743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Визуальный стиль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288286" y="2896791"/>
            <a:ext cx="7585948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Светлые нейтральные тона с акцентами на карточках пород и кнопках действий. Обеспечивает хорошую читаемость и визуальный комфорт.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6132552" y="3862745"/>
            <a:ext cx="7897416" cy="1147048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6288286" y="4018478"/>
            <a:ext cx="2337792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Элементы интерфейса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288286" y="4355425"/>
            <a:ext cx="7585948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Прямоугольные карточки с изображениями пород, кратким описанием и кнопкой «Подробнее». Все элементы имеют умеренное скругление.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6132552" y="5321379"/>
            <a:ext cx="7897416" cy="897731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6288286" y="5477113"/>
            <a:ext cx="2110502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Философия дизайна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288286" y="5814060"/>
            <a:ext cx="758594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«Информативно, интуитивно, эстетично». Каждый элемент выполняет конкретную функцию.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6132552" y="6530697"/>
            <a:ext cx="7897416" cy="1147048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6288286" y="6686431"/>
            <a:ext cx="1947743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Адаптивность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288286" y="7023378"/>
            <a:ext cx="7585948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Интерфейс корректно отображается на различных устройствах благодаря использованию Bootstrap.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0653" y="316706"/>
            <a:ext cx="2198846" cy="179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3.1 Интеграция Roboflow API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460653" y="542568"/>
            <a:ext cx="39067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Система распознавания породы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60653" y="1003221"/>
            <a:ext cx="13709094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Система распознавания работает по принципу «клиент-сервер-облачный ML-сервис».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60653" y="1432084"/>
            <a:ext cx="2461736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Логика на стороне клиента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460653" y="1763078"/>
            <a:ext cx="6714053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Пользователь загружает изображение, которое конвертируется в base64.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60653" y="1987510"/>
            <a:ext cx="6714053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Изображение отправляется на сервер вместе с ID модели.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60653" y="2211943"/>
            <a:ext cx="6714053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Клиент получает название породы и уровень уверенности, отображая карточку совпадения.</a:t>
            </a:r>
            <a:endParaRPr lang="en-US" sz="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53" y="2525673"/>
            <a:ext cx="6714053" cy="671405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63314" y="1432084"/>
            <a:ext cx="242708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Логика на стороне сервера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463314" y="1763078"/>
            <a:ext cx="6714053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Сервер очищает base64-строку и проверяет активность модели.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7463314" y="1987510"/>
            <a:ext cx="6714053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Запрос к Roboflow API с изображением и таймаутом 20 секунд.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7463314" y="2211943"/>
            <a:ext cx="6714053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Обработка ответа: выбор наиболее вероятной породы и уровня уверенности.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7463314" y="2436376"/>
            <a:ext cx="6714053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Сопоставление с базой данных и возврат результата клиенту.</a:t>
            </a:r>
            <a:endParaRPr lang="en-US" sz="9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347" y="2750106"/>
            <a:ext cx="6714053" cy="67140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4138"/>
            <a:ext cx="53390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4.1 Проверка работоспособности модели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2063591"/>
            <a:ext cx="742461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Тестирование в реальных условиях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793790" y="285738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Были проведены тесты на точность классификации при идеальных условиях и при различных условиях освещённости.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398163"/>
            <a:ext cx="13042821" cy="2298859"/>
          </a:xfrm>
          <a:prstGeom prst="roundRect">
            <a:avLst>
              <a:gd name="adj" fmla="val 777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3405783"/>
            <a:ext cx="1302627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01197" y="3532465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Яркий дневной свет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346621" y="3532465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91%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688235" y="3532465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Очень низкие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801410" y="3976688"/>
            <a:ext cx="1302627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01197" y="4103370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Стандартное освещение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5346621" y="4103370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84%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9688235" y="4103370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Низкие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801410" y="4547592"/>
            <a:ext cx="1302627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01197" y="4674275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Вечернее/приглушённое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5346621" y="4674275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47%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9688235" y="4674275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Высокие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801410" y="5118497"/>
            <a:ext cx="1302627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01197" y="5245179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Ночь / тусклое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5346621" y="5245179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Практически нулевая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9688235" y="5245179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Очень высокие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93790" y="592026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Модель хорошо распознаёт популярные породы при хорошем освещении, но точность резко падает при его снижении. Для улучшения качества рекомендуется использовать фотографии с достаточным уровнем освещения.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Veb-prilozhenie-Klub-sobakovodstva (1)</Template>
  <TotalTime>0</TotalTime>
  <Words>954</Words>
  <Application>Microsoft Office PowerPoint</Application>
  <PresentationFormat>Произвольный</PresentationFormat>
  <Paragraphs>121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Calibri</vt:lpstr>
      <vt:lpstr>Arial</vt:lpstr>
      <vt:lpstr>Fraunces Extra Bold</vt:lpstr>
      <vt:lpstr>Nobile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Lenovo</dc:creator>
  <cp:lastModifiedBy>Lenovo</cp:lastModifiedBy>
  <cp:revision>1</cp:revision>
  <dcterms:created xsi:type="dcterms:W3CDTF">2025-12-12T10:30:12Z</dcterms:created>
  <dcterms:modified xsi:type="dcterms:W3CDTF">2025-12-12T10:30:26Z</dcterms:modified>
</cp:coreProperties>
</file>